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642" r:id="rId2"/>
    <p:sldId id="648" r:id="rId3"/>
    <p:sldId id="639" r:id="rId4"/>
    <p:sldId id="664" r:id="rId5"/>
    <p:sldId id="665" r:id="rId6"/>
    <p:sldId id="666" r:id="rId7"/>
    <p:sldId id="256" r:id="rId8"/>
    <p:sldId id="263" r:id="rId9"/>
    <p:sldId id="576" r:id="rId10"/>
    <p:sldId id="667" r:id="rId11"/>
    <p:sldId id="668" r:id="rId12"/>
    <p:sldId id="608" r:id="rId13"/>
    <p:sldId id="351" r:id="rId14"/>
    <p:sldId id="615" r:id="rId1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A00"/>
    <a:srgbClr val="BC8F00"/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3" autoAdjust="0"/>
    <p:restoredTop sz="91441" autoAdjust="0"/>
  </p:normalViewPr>
  <p:slideViewPr>
    <p:cSldViewPr snapToGrid="0">
      <p:cViewPr>
        <p:scale>
          <a:sx n="89" d="100"/>
          <a:sy n="89" d="100"/>
        </p:scale>
        <p:origin x="150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A6C1-B0A7-4C65-9777-F5B3323CF083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51B3-9319-42D0-A550-90C1F3CDF3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4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7032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3863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84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2157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3713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65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3464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2245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2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515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15/10/2020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6855125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D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escribe the structure of the beryllium atom.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54981"/>
              </p:ext>
            </p:extLst>
          </p:nvPr>
        </p:nvGraphicFramePr>
        <p:xfrm>
          <a:off x="1243" y="830358"/>
          <a:ext cx="6635346" cy="2072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353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the Structure</a:t>
                      </a:r>
                      <a:r>
                        <a:rPr lang="en-AU" sz="2400" baseline="0" dirty="0" smtClean="0"/>
                        <a:t> of an Atom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protons and neutrons in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electrons orbiting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whether the atom is neutral or charged.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neutral = number of protons and electrons is </a:t>
                      </a:r>
                      <a:r>
                        <a:rPr lang="en-AU" sz="2000" b="1" baseline="0" dirty="0" smtClean="0"/>
                        <a:t>equal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charged = number of protons and electrons is </a:t>
                      </a:r>
                      <a:r>
                        <a:rPr lang="en-AU" sz="2000" b="1" baseline="0" dirty="0" smtClean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0" y="3789719"/>
            <a:ext cx="6590581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protons and ___ neutrons in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electrons orbiting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 atom is ________ because __________.</a:t>
            </a:r>
            <a:endParaRPr lang="en-AU" sz="2800" dirty="0">
              <a:solidFill>
                <a:srgbClr val="765A00"/>
              </a:solidFill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93178" y="1934340"/>
            <a:ext cx="4303414" cy="3984417"/>
            <a:chOff x="6848291" y="2600404"/>
            <a:chExt cx="4303414" cy="3984417"/>
          </a:xfrm>
        </p:grpSpPr>
        <p:pic>
          <p:nvPicPr>
            <p:cNvPr id="8" name="Picture 7" descr="Image result for rutherford atomic structure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4" t="10785" r="42066" b="2580"/>
            <a:stretch/>
          </p:blipFill>
          <p:spPr bwMode="auto">
            <a:xfrm>
              <a:off x="6848291" y="2600404"/>
              <a:ext cx="4189336" cy="3984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0097506" y="4546708"/>
              <a:ext cx="105419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AU" sz="2000" dirty="0" smtClean="0"/>
                <a:t>Neutron</a:t>
              </a:r>
              <a:endParaRPr lang="en-A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148738" y="4267490"/>
              <a:ext cx="8913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Proton</a:t>
              </a:r>
              <a:endParaRPr lang="en-A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92493" y="5621528"/>
              <a:ext cx="10477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AU" sz="2000" dirty="0" smtClean="0"/>
                <a:t>Electron</a:t>
              </a:r>
              <a:endParaRPr lang="en-AU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8927774" y="4467545"/>
              <a:ext cx="1227788" cy="76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874457" y="4751931"/>
              <a:ext cx="1237659" cy="24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9045054" y="5831819"/>
              <a:ext cx="1057446" cy="10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7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Excited Electrons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Excited electrons cannot stay in the higher shell, so they drop back to their original shell.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they do this, light (photons) is emitted.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31836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happens when electrons return to their original shell?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27" t="6057" r="3034" b="10028"/>
          <a:stretch/>
        </p:blipFill>
        <p:spPr>
          <a:xfrm>
            <a:off x="2011546" y="2748578"/>
            <a:ext cx="6653606" cy="25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3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Colours of Light Emitted</a:t>
            </a: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colour of light emitted changes depending on the element and can be used to identify different elements.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 compounds containing sodium will produce a yellow colour, whereas potassium produces a pale purple.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31836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happens when electrons return to their original shell?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908381"/>
              </p:ext>
            </p:extLst>
          </p:nvPr>
        </p:nvGraphicFramePr>
        <p:xfrm>
          <a:off x="9523070" y="1695114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the colour of light emitted useful to a scientist?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1" name="Picture 2" descr="Image result for flame tes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5" r="39285" b="53543"/>
          <a:stretch/>
        </p:blipFill>
        <p:spPr bwMode="auto">
          <a:xfrm>
            <a:off x="3217801" y="3106312"/>
            <a:ext cx="3033654" cy="33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030" y="3230025"/>
            <a:ext cx="2504963" cy="238185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06996"/>
              </p:ext>
            </p:extLst>
          </p:nvPr>
        </p:nvGraphicFramePr>
        <p:xfrm>
          <a:off x="9523069" y="3230025"/>
          <a:ext cx="2463077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 Potassium chloride and sodium chloride are both white solids.  How could you tell the difference between the two?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02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" y="732983"/>
            <a:ext cx="11772901" cy="5912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You are going to conduct an experiment to observe the colours emitted by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different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metallic elements.</a:t>
            </a:r>
          </a:p>
          <a:p>
            <a:pPr>
              <a:spcAft>
                <a:spcPts val="1200"/>
              </a:spcAft>
            </a:pPr>
            <a:endParaRPr lang="en-AU" sz="2800" dirty="0" smtClean="0">
              <a:latin typeface="+mn-lt"/>
              <a:sym typeface="Wingdings" panose="05000000000000000000" pitchFamily="2" charset="2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You will hold a pop stick soaked in a solution 					    of a compound containing the element in a 					      Bunsen burner flame and record how the 					        colour of the flame changes.</a:t>
            </a:r>
          </a:p>
          <a:p>
            <a:pPr>
              <a:spcAft>
                <a:spcPts val="1200"/>
              </a:spcAft>
            </a:pPr>
            <a:endParaRPr lang="en-AU" sz="2800" dirty="0" smtClean="0">
              <a:latin typeface="+mn-lt"/>
              <a:sym typeface="Wingdings" panose="05000000000000000000" pitchFamily="2" charset="2"/>
            </a:endParaRP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  <a:sym typeface="Wingdings" panose="05000000000000000000" pitchFamily="2" charset="2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You will need to wear safety glasses while using the Bunsen burner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471" y="1302827"/>
            <a:ext cx="5600987" cy="31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479253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The colours emitted by different compounds can be used to help identify the metallic element in the compound.</a:t>
            </a:r>
          </a:p>
          <a:p>
            <a:endParaRPr lang="en-AU" sz="2800" dirty="0"/>
          </a:p>
          <a:p>
            <a:r>
              <a:rPr lang="en-AU" sz="2800" dirty="0" smtClean="0"/>
              <a:t>Each element emits a unique combination of colours, which can be analysed to determine the element.  Some colours emitted by different elements are shown in the picture.</a:t>
            </a:r>
          </a:p>
          <a:p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039" r="26258" b="15059"/>
          <a:stretch/>
        </p:blipFill>
        <p:spPr>
          <a:xfrm>
            <a:off x="4625788" y="44441"/>
            <a:ext cx="7487324" cy="67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01767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Collect a copy of the flame test experiment and conduct the tests as instructed by your teacher.</a:t>
            </a:r>
          </a:p>
          <a:p>
            <a:endParaRPr lang="en-AU" sz="2800" dirty="0"/>
          </a:p>
          <a:p>
            <a:r>
              <a:rPr lang="en-AU" sz="2800" dirty="0" smtClean="0"/>
              <a:t>Complete the follow-up questions on the back of the sheet.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849" y="2985432"/>
            <a:ext cx="5600987" cy="31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88967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Atomic </a:t>
            </a:r>
            <a:r>
              <a:rPr lang="en-AU" sz="2800" b="1" dirty="0"/>
              <a:t>M</a:t>
            </a:r>
            <a:r>
              <a:rPr lang="en-AU" sz="2800" b="1" dirty="0" smtClean="0"/>
              <a:t>ass</a:t>
            </a:r>
            <a:endParaRPr lang="en-AU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mass of an atom is found by adding the number of protons and neutrons.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Different isotopes are written with their atomic mass after the element name, for example 		      helium-4 or helium-5.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448386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atomic mass of each of these lithium atoms?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47457"/>
              </p:ext>
            </p:extLst>
          </p:nvPr>
        </p:nvGraphicFramePr>
        <p:xfrm>
          <a:off x="9523074" y="168934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Write the name of each lithium isotope.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8738"/>
          <a:stretch/>
        </p:blipFill>
        <p:spPr>
          <a:xfrm>
            <a:off x="4173777" y="3841526"/>
            <a:ext cx="7149832" cy="219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4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710" t="6172" r="17216" b="6660"/>
          <a:stretch/>
        </p:blipFill>
        <p:spPr>
          <a:xfrm>
            <a:off x="9585127" y="80214"/>
            <a:ext cx="2472466" cy="22226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" y="732983"/>
            <a:ext cx="120055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Atomic Symbols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 atomic symbol always includes: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symbol of the element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atomic number (in front of and </a:t>
            </a:r>
            <a:r>
              <a:rPr lang="en-AU" sz="2800" b="1" dirty="0" smtClean="0"/>
              <a:t>below</a:t>
            </a:r>
            <a:r>
              <a:rPr lang="en-AU" sz="2800" dirty="0" smtClean="0"/>
              <a:t> the element symbol)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The </a:t>
            </a:r>
            <a:r>
              <a:rPr lang="en-AU" sz="2800"/>
              <a:t>atomic </a:t>
            </a:r>
            <a:r>
              <a:rPr lang="en-AU" sz="2800" smtClean="0"/>
              <a:t>mass </a:t>
            </a:r>
            <a:r>
              <a:rPr lang="en-AU" sz="2800" dirty="0" smtClean="0"/>
              <a:t>(in </a:t>
            </a:r>
            <a:r>
              <a:rPr lang="en-AU" sz="2800" dirty="0"/>
              <a:t>front of and </a:t>
            </a:r>
            <a:r>
              <a:rPr lang="en-AU" sz="2800" b="1" dirty="0" smtClean="0"/>
              <a:t>above</a:t>
            </a:r>
            <a:r>
              <a:rPr lang="en-AU" sz="2800" dirty="0" smtClean="0"/>
              <a:t> the </a:t>
            </a:r>
            <a:r>
              <a:rPr lang="en-AU" sz="2800" dirty="0"/>
              <a:t>element symbol</a:t>
            </a:r>
            <a:r>
              <a:rPr lang="en-AU" sz="2800" dirty="0" smtClean="0"/>
              <a:t>)</a:t>
            </a:r>
            <a:endParaRPr lang="en-AU" sz="2800" dirty="0" smtClean="0">
              <a:latin typeface="Cambria Math" panose="02040503050406030204" pitchFamily="18" charset="0"/>
            </a:endParaRPr>
          </a:p>
          <a:p>
            <a:endParaRPr lang="en-AU" sz="2800" dirty="0" smtClean="0">
              <a:latin typeface="Cambria Math" panose="02040503050406030204" pitchFamily="18" charset="0"/>
            </a:endParaRPr>
          </a:p>
          <a:p>
            <a:r>
              <a:rPr lang="en-AU" sz="2800" dirty="0">
                <a:sym typeface="Wingdings" panose="05000000000000000000" pitchFamily="2" charset="2"/>
              </a:rPr>
              <a:t>Write the atomic symbols for the three lithium isotopes.</a:t>
            </a:r>
          </a:p>
          <a:p>
            <a:endParaRPr lang="en-AU" sz="28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99020" y="609190"/>
                <a:ext cx="972126" cy="897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</a:rPr>
                        <m:t>𝐻𝑒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020" y="609190"/>
                <a:ext cx="972126" cy="8974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48738"/>
          <a:stretch/>
        </p:blipFill>
        <p:spPr>
          <a:xfrm>
            <a:off x="2538520" y="3761307"/>
            <a:ext cx="7149832" cy="2191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46188" y="5710558"/>
                <a:ext cx="734496" cy="832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AU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AU" sz="4000" dirty="0" smtClean="0"/>
                  <a:t>Li</a:t>
                </a:r>
                <a:endParaRPr lang="en-AU" sz="4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188" y="5710558"/>
                <a:ext cx="734496" cy="832216"/>
              </a:xfrm>
              <a:prstGeom prst="rect">
                <a:avLst/>
              </a:prstGeom>
              <a:blipFill rotWithShape="0">
                <a:blip r:embed="rId6"/>
                <a:stretch>
                  <a:fillRect l="-833" t="-5882" r="-28333" b="-235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099020" y="5710558"/>
                <a:ext cx="734496" cy="835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AU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AU" sz="4000" dirty="0" smtClean="0"/>
                  <a:t>Li</a:t>
                </a:r>
                <a:endParaRPr lang="en-AU" sz="4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020" y="5710558"/>
                <a:ext cx="734496" cy="835678"/>
              </a:xfrm>
              <a:prstGeom prst="rect">
                <a:avLst/>
              </a:prstGeom>
              <a:blipFill rotWithShape="0">
                <a:blip r:embed="rId7"/>
                <a:stretch>
                  <a:fillRect l="-833" t="-5109" r="-28333" b="-233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18916" y="5710558"/>
                <a:ext cx="734496" cy="835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AU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AU" sz="4000" dirty="0" smtClean="0"/>
                  <a:t>Li</a:t>
                </a:r>
                <a:endParaRPr lang="en-AU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16" y="5710558"/>
                <a:ext cx="734496" cy="835678"/>
              </a:xfrm>
              <a:prstGeom prst="rect">
                <a:avLst/>
              </a:prstGeom>
              <a:blipFill rotWithShape="0">
                <a:blip r:embed="rId8"/>
                <a:stretch>
                  <a:fillRect t="-5109" r="-28099" b="-233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44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Electron Shells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Electrons occupy specific areas of space around the nucleus, called electron shells.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Each shell can only hold a limited number of electrons.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first shell holds up to 2 electrons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second shell holds up to 8 electrons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third shell holds up to 18 electrons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arrangement of electrons in an atom is 		   called its </a:t>
            </a:r>
            <a:r>
              <a:rPr lang="en-AU" sz="2800" b="1" dirty="0" smtClean="0"/>
              <a:t>electron</a:t>
            </a:r>
            <a:r>
              <a:rPr lang="en-AU" sz="2800" dirty="0" smtClean="0"/>
              <a:t> </a:t>
            </a:r>
            <a:r>
              <a:rPr lang="en-AU" sz="2800" b="1" dirty="0" smtClean="0"/>
              <a:t>configuration</a:t>
            </a:r>
            <a:r>
              <a:rPr lang="en-AU" sz="2800" dirty="0" smtClean="0"/>
              <a:t>.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409540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many electrons can the third shell hold?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94637"/>
              </p:ext>
            </p:extLst>
          </p:nvPr>
        </p:nvGraphicFramePr>
        <p:xfrm>
          <a:off x="9523072" y="141502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 the atom</a:t>
                      </a:r>
                      <a:r>
                        <a:rPr lang="en-AU" baseline="0" dirty="0" smtClean="0"/>
                        <a:t> shown, how many more electrons could fit in the second electron shell?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0396"/>
          <a:stretch/>
        </p:blipFill>
        <p:spPr>
          <a:xfrm>
            <a:off x="6803366" y="2944163"/>
            <a:ext cx="2665890" cy="28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Filling Electron Shells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first 2 electrons go in the first shell, one on each side.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next 4 electrons go in the second shell, starting at the top and moving clockwise.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next 4 electrons go in the second 			      shell, and form pairs with the other 		        electrons.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third shell fills in the same way 			          as the second.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45431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Draw an atom that has 6 electrons</a:t>
                      </a:r>
                      <a:r>
                        <a:rPr lang="en-AU" baseline="0" dirty="0" smtClean="0"/>
                        <a:t> in its shells.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65151"/>
              </p:ext>
            </p:extLst>
          </p:nvPr>
        </p:nvGraphicFramePr>
        <p:xfrm>
          <a:off x="9523072" y="141502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Draw an atom that has 9 electrons</a:t>
                      </a:r>
                      <a:r>
                        <a:rPr lang="en-AU" baseline="0" dirty="0" smtClean="0"/>
                        <a:t> in its shells.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7546410" y="3456801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7438551" y="5732312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7434424" y="3005524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8910526" y="4200234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6169466" y="4453281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7557284" y="5297638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7699381" y="3003675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6169465" y="4194087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8910525" y="4453281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/>
          <p:cNvSpPr/>
          <p:nvPr/>
        </p:nvSpPr>
        <p:spPr>
          <a:xfrm>
            <a:off x="7684609" y="5732312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7421881" y="2571638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7686838" y="2569789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/>
          <p:cNvSpPr/>
          <p:nvPr/>
        </p:nvSpPr>
        <p:spPr>
          <a:xfrm>
            <a:off x="9346059" y="4194087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/>
          <p:cNvSpPr/>
          <p:nvPr/>
        </p:nvSpPr>
        <p:spPr>
          <a:xfrm>
            <a:off x="9346058" y="4447134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/>
          <p:cNvSpPr/>
          <p:nvPr/>
        </p:nvSpPr>
        <p:spPr>
          <a:xfrm>
            <a:off x="5732011" y="4190893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/>
          <p:cNvSpPr/>
          <p:nvPr/>
        </p:nvSpPr>
        <p:spPr>
          <a:xfrm>
            <a:off x="5732010" y="4443940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/>
          <p:cNvSpPr/>
          <p:nvPr/>
        </p:nvSpPr>
        <p:spPr>
          <a:xfrm>
            <a:off x="7434424" y="6169718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/>
          <p:cNvSpPr/>
          <p:nvPr/>
        </p:nvSpPr>
        <p:spPr>
          <a:xfrm>
            <a:off x="7680482" y="6169718"/>
            <a:ext cx="211141" cy="21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8" name="Group 37"/>
          <p:cNvGrpSpPr/>
          <p:nvPr/>
        </p:nvGrpSpPr>
        <p:grpSpPr>
          <a:xfrm>
            <a:off x="5839504" y="2670185"/>
            <a:ext cx="3612125" cy="3612125"/>
            <a:chOff x="5839504" y="2670185"/>
            <a:chExt cx="3612125" cy="3612125"/>
          </a:xfrm>
        </p:grpSpPr>
        <p:grpSp>
          <p:nvGrpSpPr>
            <p:cNvPr id="7" name="Group 6"/>
            <p:cNvGrpSpPr/>
            <p:nvPr/>
          </p:nvGrpSpPr>
          <p:grpSpPr>
            <a:xfrm>
              <a:off x="5839504" y="2670185"/>
              <a:ext cx="3612125" cy="3612125"/>
              <a:chOff x="2805928" y="2649833"/>
              <a:chExt cx="2545029" cy="2545029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800960" y="3640346"/>
                <a:ext cx="564005" cy="5640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435775" y="3280912"/>
                <a:ext cx="1285336" cy="12853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112796" y="2956701"/>
                <a:ext cx="1931294" cy="19312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805928" y="2649833"/>
                <a:ext cx="2545029" cy="25450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7201765" y="4305804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Nucleus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4754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5230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Electron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Represents the arrangement of electrons using numbers.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number of electrons is listed in order from the innermost shell to the outermost shell, separated by commas.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 the electrons in the nitrogen 			    atom can be shown as:	2,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35899"/>
              </p:ext>
            </p:extLst>
          </p:nvPr>
        </p:nvGraphicFramePr>
        <p:xfrm>
          <a:off x="9523075" y="16020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Write the electron configuration for the lithium, fluorine and aluminium atoms.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06" y="4446131"/>
            <a:ext cx="5219700" cy="2057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/>
          <a:srcRect b="20396"/>
          <a:stretch/>
        </p:blipFill>
        <p:spPr>
          <a:xfrm>
            <a:off x="6755774" y="2466583"/>
            <a:ext cx="2665890" cy="28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chemeClr val="accent4"/>
            </a:solidFill>
          </a:ln>
        </p:spPr>
        <p:txBody>
          <a:bodyPr anchor="ctr"/>
          <a:lstStyle/>
          <a:p>
            <a:r>
              <a:rPr lang="en-AU" dirty="0" smtClean="0"/>
              <a:t>Energy of Electrons and Flame Tests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46404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732983"/>
            <a:ext cx="9581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Explain why coloured light is emitted by some metals when heated.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Conduct flame tests to observe colours emitted by different elements.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" y="3207985"/>
            <a:ext cx="120162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Elements can be classified as metallic elements or non-metallic elements.</a:t>
            </a:r>
          </a:p>
          <a:p>
            <a:endParaRPr lang="en-AU" sz="2800" dirty="0"/>
          </a:p>
          <a:p>
            <a:r>
              <a:rPr lang="en-AU" sz="2800" dirty="0" smtClean="0"/>
              <a:t>Think, pair, share: Which of these elements are metals and which are non-metals?</a:t>
            </a:r>
          </a:p>
          <a:p>
            <a:pPr algn="ctr"/>
            <a:r>
              <a:rPr lang="en-AU" sz="2800" b="1" dirty="0" smtClean="0"/>
              <a:t>Iron          Chlorine          Helium          Copper          Carbon        Zinc          Gold</a:t>
            </a:r>
          </a:p>
          <a:p>
            <a:endParaRPr lang="en-AU" sz="2800" b="1" dirty="0"/>
          </a:p>
          <a:p>
            <a:r>
              <a:rPr lang="en-AU" sz="2800" dirty="0" smtClean="0"/>
              <a:t>Think, pair, share:  What are some things that these metals have in common?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245" y="1364190"/>
            <a:ext cx="2605964" cy="17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Excited Electrons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 an atom, the electrons orbit the nucleus in particular spaces, called electron shell.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energy (often thermal or electrical) is added to the atom, the electrons in the outermost shell can jump to a shell further away from the nucleus.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an electron has jumped to </a:t>
            </a:r>
            <a:r>
              <a:rPr lang="en-AU" sz="2800" dirty="0" smtClean="0"/>
              <a:t>a higher </a:t>
            </a:r>
            <a:r>
              <a:rPr lang="en-AU" sz="2800" dirty="0" smtClean="0"/>
              <a:t>electron shell, it is called an </a:t>
            </a:r>
            <a:r>
              <a:rPr lang="en-AU" sz="2800" b="1" dirty="0" smtClean="0"/>
              <a:t>excited electron</a:t>
            </a:r>
            <a:r>
              <a:rPr lang="en-AU" sz="2800" dirty="0" smtClean="0"/>
              <a:t>.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42115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electrons are able to jump shells?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477745"/>
              </p:ext>
            </p:extLst>
          </p:nvPr>
        </p:nvGraphicFramePr>
        <p:xfrm>
          <a:off x="9523072" y="141502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causes and electron to jump to a higher shell?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44818"/>
              </p:ext>
            </p:extLst>
          </p:nvPr>
        </p:nvGraphicFramePr>
        <p:xfrm>
          <a:off x="9523070" y="294416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term is</a:t>
                      </a:r>
                      <a:r>
                        <a:rPr lang="en-AU" baseline="0" dirty="0" smtClean="0"/>
                        <a:t> used to describe electrons that have jumped to another shell?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17" t="5178" r="34744" b="9851"/>
          <a:stretch/>
        </p:blipFill>
        <p:spPr>
          <a:xfrm>
            <a:off x="4734628" y="3905026"/>
            <a:ext cx="4389120" cy="259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51580</TotalTime>
  <Words>893</Words>
  <Application>Microsoft Office PowerPoint</Application>
  <PresentationFormat>Widescreen</PresentationFormat>
  <Paragraphs>137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of Electrons and Flame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Microsoft account</cp:lastModifiedBy>
  <cp:revision>897</cp:revision>
  <cp:lastPrinted>2019-08-14T00:04:28Z</cp:lastPrinted>
  <dcterms:created xsi:type="dcterms:W3CDTF">2017-01-28T08:32:28Z</dcterms:created>
  <dcterms:modified xsi:type="dcterms:W3CDTF">2020-10-15T08:01:00Z</dcterms:modified>
</cp:coreProperties>
</file>